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  <p:sldMasterId id="2147483672" r:id="rId7"/>
  </p:sldMasterIdLst>
  <p:notesMasterIdLst>
    <p:notesMasterId r:id="rId22"/>
  </p:notesMasterIdLst>
  <p:sldIdLst>
    <p:sldId id="269" r:id="rId8"/>
    <p:sldId id="274" r:id="rId9"/>
    <p:sldId id="275" r:id="rId10"/>
    <p:sldId id="289" r:id="rId11"/>
    <p:sldId id="290" r:id="rId12"/>
    <p:sldId id="291" r:id="rId13"/>
    <p:sldId id="292" r:id="rId14"/>
    <p:sldId id="264" r:id="rId15"/>
    <p:sldId id="293" r:id="rId16"/>
    <p:sldId id="295" r:id="rId17"/>
    <p:sldId id="296" r:id="rId18"/>
    <p:sldId id="294" r:id="rId19"/>
    <p:sldId id="288" r:id="rId20"/>
    <p:sldId id="286" r:id="rId21"/>
  </p:sldIdLst>
  <p:sldSz cx="12192000" cy="6858000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le Cup" initials="PC" lastIdx="1" clrIdx="0">
    <p:extLst>
      <p:ext uri="{19B8F6BF-5375-455C-9EA6-DF929625EA0E}">
        <p15:presenceInfo xmlns:p15="http://schemas.microsoft.com/office/powerpoint/2012/main" userId="S::pascalle.cup@award.nl::0ea304e4-fd88-43e4-aecf-62256dd202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586AA-C064-4C21-A639-36D351AC8408}" v="20" dt="2020-09-14T13:02:03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88665-2898-4160-A192-D82586104FC2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EB73-5CA0-4C3E-B907-5A91F94D72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7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27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Herhalen van vorige les. Wat weten de leerlingen nog?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76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0EB73-5CA0-4C3E-B907-5A91F94D72B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76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0E123-304E-4DEC-A582-7D2733146037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4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1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1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6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62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44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8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20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21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7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9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22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94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17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582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607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703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51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662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451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692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84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71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874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54667" y="1600201"/>
            <a:ext cx="4487333" cy="134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>
              <a:defRPr/>
            </a:lvl2pPr>
            <a:lvl3pPr marL="342900" indent="-342900">
              <a:defRPr/>
            </a:lvl3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marL="342900" lv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nl-NL" dirty="0"/>
              <a:t>Tweede niveau</a:t>
            </a:r>
          </a:p>
          <a:p>
            <a:pPr marL="342900" lvl="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C59EA3F-D5BE-414E-954C-8E396D4AE404}" type="datetimeFigureOut">
              <a:rPr lang="nl-NL" smtClean="0">
                <a:solidFill>
                  <a:prstClr val="black"/>
                </a:solidFill>
              </a:rPr>
              <a:pPr defTabSz="457200"/>
              <a:t>15-9-2020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3714A7C-4A5F-6644-ABC7-8376E2FF23C3}" type="slidenum">
              <a:rPr lang="nl-NL" smtClean="0">
                <a:solidFill>
                  <a:prstClr val="black"/>
                </a:solidFill>
              </a:rPr>
              <a:pPr defTabSz="457200"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8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7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9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3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9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4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9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81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38251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l-NL" sz="180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284" y="17464"/>
            <a:ext cx="1200149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 userDrawn="1"/>
        </p:nvSpPr>
        <p:spPr>
          <a:xfrm>
            <a:off x="1238251" y="6704013"/>
            <a:ext cx="10953749" cy="1524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nl-NL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4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efbaarometer.nl/page/indicatoren" TargetMode="Externa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hyperlink" Target="http://www.leefbarometer.nl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hyperlink" Target="http://www.buurtmonitor.nl/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432044" y="1777679"/>
            <a:ext cx="5184880" cy="937637"/>
          </a:xfrm>
        </p:spPr>
        <p:txBody>
          <a:bodyPr/>
          <a:lstStyle/>
          <a:p>
            <a:r>
              <a:rPr lang="nl-NL" sz="3600" dirty="0" err="1"/>
              <a:t>Stad&amp;Wijk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7915" y="2715316"/>
            <a:ext cx="7037196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sz="2400" dirty="0"/>
              <a:t>Jaar 1 – Periode 1</a:t>
            </a:r>
          </a:p>
          <a:p>
            <a:pPr algn="l"/>
            <a:r>
              <a:rPr lang="nl-NL" sz="2400" dirty="0">
                <a:latin typeface="Arial"/>
                <a:cs typeface="Arial"/>
              </a:rPr>
              <a:t>Les 3 </a:t>
            </a:r>
          </a:p>
          <a:p>
            <a:pPr algn="l"/>
            <a:r>
              <a:rPr lang="nl-NL" sz="2400" dirty="0">
                <a:latin typeface="Arial"/>
                <a:cs typeface="Arial"/>
              </a:rPr>
              <a:t>Woensdag 16 september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1ECE39-949C-44A5-863D-0888A38CF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494" y="1594159"/>
            <a:ext cx="4714886" cy="31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1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EAD09D7-22C0-4E86-92F3-A9BEF0089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794" y="1335640"/>
            <a:ext cx="8575497" cy="4823717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A86DE56-CFF5-4B28-BC85-4823F70C7976}"/>
              </a:ext>
            </a:extLst>
          </p:cNvPr>
          <p:cNvSpPr/>
          <p:nvPr/>
        </p:nvSpPr>
        <p:spPr>
          <a:xfrm>
            <a:off x="6346014" y="275505"/>
            <a:ext cx="5109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Leefbarometer.nl</a:t>
            </a:r>
          </a:p>
        </p:txBody>
      </p:sp>
    </p:spTree>
    <p:extLst>
      <p:ext uri="{BB962C8B-B14F-4D97-AF65-F5344CB8AC3E}">
        <p14:creationId xmlns:p14="http://schemas.microsoft.com/office/powerpoint/2010/main" val="56094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3C87C08-B9E0-4BA6-92F0-89A6DB6D57AE}"/>
              </a:ext>
            </a:extLst>
          </p:cNvPr>
          <p:cNvSpPr txBox="1"/>
          <p:nvPr/>
        </p:nvSpPr>
        <p:spPr>
          <a:xfrm>
            <a:off x="851043" y="1166842"/>
            <a:ext cx="104899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nl-NL" sz="2400" b="0" i="0" dirty="0">
                <a:solidFill>
                  <a:srgbClr val="000000"/>
                </a:solidFill>
                <a:effectLst/>
                <a:latin typeface="RO Sans"/>
              </a:rPr>
              <a:t>De </a:t>
            </a:r>
            <a:r>
              <a:rPr lang="nl-NL" sz="2400" b="0" i="0" dirty="0" err="1">
                <a:solidFill>
                  <a:srgbClr val="000000"/>
                </a:solidFill>
                <a:effectLst/>
                <a:latin typeface="RO Sans"/>
              </a:rPr>
              <a:t>Leefbaarometer</a:t>
            </a:r>
            <a:r>
              <a:rPr lang="nl-NL" sz="2400" b="0" i="0" dirty="0">
                <a:solidFill>
                  <a:srgbClr val="000000"/>
                </a:solidFill>
                <a:effectLst/>
                <a:latin typeface="RO Sans"/>
              </a:rPr>
              <a:t> geeft informatie over de leefbaarheid in alle buurten en wijken, waarbij leefbaarheid is gedefinieerd als </a:t>
            </a:r>
            <a:r>
              <a:rPr lang="nl-NL" sz="2400" b="1" i="0" dirty="0">
                <a:solidFill>
                  <a:srgbClr val="000000"/>
                </a:solidFill>
                <a:effectLst/>
                <a:latin typeface="RO Sans"/>
              </a:rPr>
              <a:t>de mate waarin de leefomgeving aansluit bij de voorwaarden en behoeften die er door de mens aan worden gesteld.</a:t>
            </a:r>
            <a:r>
              <a:rPr lang="nl-NL" sz="2400" b="0" i="0" dirty="0">
                <a:solidFill>
                  <a:srgbClr val="000000"/>
                </a:solidFill>
                <a:effectLst/>
                <a:latin typeface="RO Sans"/>
              </a:rPr>
              <a:t> Het geeft de situatie in de wijk weer, maar ook ontwikkelingen en achtergronden van de buurt.</a:t>
            </a:r>
          </a:p>
          <a:p>
            <a:pPr algn="l" fontAlgn="t"/>
            <a:r>
              <a:rPr lang="nl-NL" sz="2400" b="0" i="0" dirty="0">
                <a:solidFill>
                  <a:srgbClr val="000000"/>
                </a:solidFill>
                <a:effectLst/>
                <a:latin typeface="RO Sans"/>
              </a:rPr>
              <a:t>Om leefbaarheid in beeld te brengen wordt gebruik gemaakt van </a:t>
            </a:r>
            <a:r>
              <a:rPr lang="nl-NL" sz="2400" b="0" i="0" u="none" strike="noStrike" dirty="0">
                <a:solidFill>
                  <a:srgbClr val="767676"/>
                </a:solidFill>
                <a:effectLst/>
                <a:latin typeface="RO Sans"/>
                <a:hlinkClick r:id="rId2"/>
              </a:rPr>
              <a:t>100 indicatoren</a:t>
            </a:r>
            <a:r>
              <a:rPr lang="nl-NL" sz="2400" b="0" i="0" dirty="0">
                <a:solidFill>
                  <a:srgbClr val="000000"/>
                </a:solidFill>
                <a:effectLst/>
                <a:latin typeface="RO Sans"/>
              </a:rPr>
              <a:t>, onderverdeeld in 5 dimensies. Deze 100 indicatoren zijn in de </a:t>
            </a:r>
            <a:r>
              <a:rPr lang="nl-NL" sz="2400" b="0" i="0" dirty="0" err="1">
                <a:solidFill>
                  <a:srgbClr val="000000"/>
                </a:solidFill>
                <a:effectLst/>
                <a:latin typeface="RO Sans"/>
              </a:rPr>
              <a:t>Leefbaarometer</a:t>
            </a:r>
            <a:r>
              <a:rPr lang="nl-NL" sz="2400" b="0" i="0" dirty="0">
                <a:solidFill>
                  <a:srgbClr val="000000"/>
                </a:solidFill>
                <a:effectLst/>
                <a:latin typeface="RO Sans"/>
              </a:rPr>
              <a:t> opgenomen omdat uit uitvoerig statistisch onderzoek gebleken is dat met deze indicatoren het oordeel over leefbaarheid het beste ingeschat kan worden. Dat wil dus zeggen dat de </a:t>
            </a:r>
            <a:r>
              <a:rPr lang="nl-NL" sz="2400" b="0" i="0" dirty="0" err="1">
                <a:solidFill>
                  <a:srgbClr val="000000"/>
                </a:solidFill>
                <a:effectLst/>
                <a:latin typeface="RO Sans"/>
              </a:rPr>
              <a:t>Leefbaarometer</a:t>
            </a:r>
            <a:r>
              <a:rPr lang="nl-NL" sz="2400" b="0" i="0" dirty="0">
                <a:solidFill>
                  <a:srgbClr val="000000"/>
                </a:solidFill>
                <a:effectLst/>
                <a:latin typeface="RO Sans"/>
              </a:rPr>
              <a:t> op basis van 100 (voornamelijk) objectieve indicatoren (kenmerken van de woonomgeving) een inschatting geeft van de leefbaarheidssituatie en -ontwikkeling. 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3D8B3AD-A3E5-4E2F-B86F-67CC74D20E77}"/>
              </a:ext>
            </a:extLst>
          </p:cNvPr>
          <p:cNvSpPr txBox="1"/>
          <p:nvPr/>
        </p:nvSpPr>
        <p:spPr>
          <a:xfrm>
            <a:off x="4929027" y="609284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BRON: https://www.leefbaarometer.nl/page/leefbaarometer</a:t>
            </a:r>
          </a:p>
        </p:txBody>
      </p:sp>
    </p:spTree>
    <p:extLst>
      <p:ext uri="{BB962C8B-B14F-4D97-AF65-F5344CB8AC3E}">
        <p14:creationId xmlns:p14="http://schemas.microsoft.com/office/powerpoint/2010/main" val="338997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1773CA5-E631-4865-9F6E-3634228D3BB0}"/>
              </a:ext>
            </a:extLst>
          </p:cNvPr>
          <p:cNvSpPr txBox="1"/>
          <p:nvPr/>
        </p:nvSpPr>
        <p:spPr>
          <a:xfrm>
            <a:off x="1325366" y="1170716"/>
            <a:ext cx="7613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Leefbaarheid meten: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0089556-4BE8-47C7-AEE7-194F71D94EAC}"/>
              </a:ext>
            </a:extLst>
          </p:cNvPr>
          <p:cNvSpPr txBox="1"/>
          <p:nvPr/>
        </p:nvSpPr>
        <p:spPr>
          <a:xfrm>
            <a:off x="1325366" y="1828772"/>
            <a:ext cx="104590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Zoek op internet via welke methode jouw gemeente de leefbaarheid in kaart brengt.</a:t>
            </a:r>
          </a:p>
          <a:p>
            <a:endParaRPr lang="nl-NL" sz="2400" dirty="0"/>
          </a:p>
          <a:p>
            <a:r>
              <a:rPr lang="nl-NL" sz="2400" dirty="0"/>
              <a:t>Zoek op hoe jouw wijk of dorp scoort:</a:t>
            </a:r>
          </a:p>
          <a:p>
            <a:r>
              <a:rPr lang="nl-NL" sz="2400" dirty="0"/>
              <a:t>	Wat is de algemene score?</a:t>
            </a:r>
          </a:p>
          <a:p>
            <a:r>
              <a:rPr lang="nl-NL" sz="2400" dirty="0"/>
              <a:t>	Wat scoort erg goed? </a:t>
            </a:r>
          </a:p>
          <a:p>
            <a:r>
              <a:rPr lang="nl-NL" sz="2400" dirty="0"/>
              <a:t>	Wat scoort minder goed?</a:t>
            </a:r>
          </a:p>
          <a:p>
            <a:endParaRPr lang="nl-NL" sz="2400" dirty="0"/>
          </a:p>
          <a:p>
            <a:r>
              <a:rPr lang="nl-NL" sz="2400" dirty="0"/>
              <a:t>Verwerk deze informatie op de juiste manier in je SWOT.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578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AB7BD1D-7F6D-4AFA-8A2A-8C326A6CB82C}"/>
              </a:ext>
            </a:extLst>
          </p:cNvPr>
          <p:cNvSpPr txBox="1"/>
          <p:nvPr/>
        </p:nvSpPr>
        <p:spPr>
          <a:xfrm>
            <a:off x="1356256" y="965464"/>
            <a:ext cx="876692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Volgende week: </a:t>
            </a:r>
          </a:p>
          <a:p>
            <a:r>
              <a:rPr lang="nl-NL" sz="2400" dirty="0"/>
              <a:t>maatregelen om je wijk te verbeteren. </a:t>
            </a:r>
            <a:endParaRPr lang="nl-NL" dirty="0"/>
          </a:p>
          <a:p>
            <a:endParaRPr lang="nl-NL" dirty="0"/>
          </a:p>
          <a:p>
            <a:r>
              <a:rPr lang="nl-NL" b="1" dirty="0">
                <a:solidFill>
                  <a:srgbClr val="7030A0"/>
                </a:solidFill>
              </a:rPr>
              <a:t>Verbeterpunten voor mijn wijk met focus op </a:t>
            </a:r>
          </a:p>
          <a:p>
            <a:r>
              <a:rPr lang="nl-NL" b="1" dirty="0">
                <a:solidFill>
                  <a:srgbClr val="7030A0"/>
                </a:solidFill>
              </a:rPr>
              <a:t>de fysieke kwaliteit van de leefomgeving!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Verbeteren van: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Zichtbaarheid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Eenduidigheid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Toegankelijkheid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Aantrekkelijkheid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3E0161-174F-4F22-83E1-BE6CB4B2C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9" b="46777"/>
          <a:stretch/>
        </p:blipFill>
        <p:spPr>
          <a:xfrm>
            <a:off x="6576318" y="2344366"/>
            <a:ext cx="5328042" cy="413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736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ijn er nog vragen durf ze te stellen - Happy Minion | Make a Meme">
            <a:extLst>
              <a:ext uri="{FF2B5EF4-FFF2-40B4-BE49-F238E27FC236}">
                <a16:creationId xmlns:a16="http://schemas.microsoft.com/office/drawing/2014/main" id="{023F60AD-59BC-4020-8F5B-A29433C7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84" y="1859622"/>
            <a:ext cx="5335488" cy="35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9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21122196">
            <a:off x="287048" y="1027400"/>
            <a:ext cx="8860565" cy="648072"/>
          </a:xfrm>
        </p:spPr>
        <p:txBody>
          <a:bodyPr/>
          <a:lstStyle/>
          <a:p>
            <a:r>
              <a:rPr lang="nl-NL" dirty="0"/>
              <a:t>Waar gaat het ook alweer over bij Stad en Wijk?!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Even puzzelen!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9E708A-2EAF-4189-B87A-DE182D2D3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385" y="1275337"/>
            <a:ext cx="6882804" cy="55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5717" y="910902"/>
            <a:ext cx="8860565" cy="648072"/>
          </a:xfrm>
        </p:spPr>
        <p:txBody>
          <a:bodyPr/>
          <a:lstStyle/>
          <a:p>
            <a:r>
              <a:rPr lang="nl-NL" dirty="0"/>
              <a:t>Inhoud van deze les: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1731069"/>
            <a:ext cx="8846773" cy="2641717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Het Leerarrangement; wat was de bedoeling en hoe is het gegaan?</a:t>
            </a:r>
          </a:p>
          <a:p>
            <a:r>
              <a:rPr lang="nl-NL" dirty="0"/>
              <a:t>SWOT-analyse van de sociale en fysieke kenmerken van jouw wijk; wat heb je gezien en hoe heb je het ingedeeld? </a:t>
            </a:r>
          </a:p>
          <a:p>
            <a:r>
              <a:rPr lang="nl-NL" dirty="0" err="1"/>
              <a:t>Onderzoeksinformatie</a:t>
            </a:r>
            <a:r>
              <a:rPr lang="nl-NL" dirty="0"/>
              <a:t> toevoegen en SWOT uitbreiden.   </a:t>
            </a:r>
          </a:p>
          <a:p>
            <a:r>
              <a:rPr lang="nl-NL" dirty="0"/>
              <a:t>Verbeteren van de leefbaarheid.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E162D0-A17B-4978-A698-A2E97FCBA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772" y="4241368"/>
            <a:ext cx="3780147" cy="25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74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722792" y="257401"/>
            <a:ext cx="789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2021_MLO_1_Mijn wijk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22792" y="879577"/>
            <a:ext cx="4586841" cy="1000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Leerdoelen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Je kunt een wijkschouw maken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Je kunt een SWOT-analyse van een wijk maken</a:t>
            </a: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Je kunt kenmerken van een wijk analyseren </a:t>
            </a:r>
            <a:r>
              <a:rPr lang="nl-NL" sz="1200" strike="sngStrike" dirty="0">
                <a:solidFill>
                  <a:schemeClr val="accent2"/>
                </a:solidFill>
                <a:latin typeface="+mn-lt"/>
                <a:ea typeface="Calibri" pitchFamily="34" charset="0"/>
                <a:cs typeface="Arial" panose="020B0604020202020204" pitchFamily="34" charset="0"/>
              </a:rPr>
              <a:t>en verbetervoorstellen doen om de leefbaarheid te vergroten.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22793" y="2003848"/>
            <a:ext cx="4586840" cy="22929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Leerproduct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Een verslag waarin je de kwaliteit en de leefbaarheid je eigen wijk in beeld brengt, met daarin: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Een beschrijving van je wijk.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Een overzichtskaart van de wijk.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Belangrijke ontwikkelingen in de wijk/buurt.  </a:t>
            </a:r>
          </a:p>
          <a:p>
            <a:pPr marL="171450" indent="-17145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/>
              </a:rPr>
              <a:t>10 foto’s van onderdelen uit de wijkschouw. </a:t>
            </a:r>
            <a:endParaRPr lang="nl-NL" sz="1200" dirty="0">
              <a:latin typeface="+mn-lt"/>
              <a:ea typeface="Calibri" pitchFamily="34" charset="0"/>
              <a:cs typeface="Arial" panose="020B0604020202020204" pitchFamily="34" charset="0"/>
            </a:endParaRP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Geef je conclusies (kwaliteitsniveau + toelichting) bij de foto’s.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Geef aan waar de foto’s gemaakt zijn in de overzichtskaart.  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SWOT-analyse van de sociale en fysieke kenmerken van jouw wijk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strike="sngStrike" dirty="0">
                <a:solidFill>
                  <a:schemeClr val="accent2"/>
                </a:solidFill>
                <a:latin typeface="+mn-lt"/>
                <a:ea typeface="Calibri" pitchFamily="34" charset="0"/>
                <a:cs typeface="Arial" panose="020B0604020202020204" pitchFamily="34" charset="0"/>
              </a:rPr>
              <a:t>Lijst van maatregelen om je wijk te verbeteren.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200" strike="sngStrike" dirty="0">
                <a:solidFill>
                  <a:schemeClr val="accent2"/>
                </a:solidFill>
                <a:latin typeface="+mn-lt"/>
                <a:ea typeface="Calibri" pitchFamily="34" charset="0"/>
                <a:cs typeface="Arial" panose="020B0604020202020204" pitchFamily="34" charset="0"/>
              </a:rPr>
              <a:t>Bronvermelding.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22793" y="4403543"/>
            <a:ext cx="4586840" cy="2108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lvl="0" indent="0" fontAlgn="base">
              <a:spcBef>
                <a:spcPct val="0"/>
              </a:spcBef>
              <a:spcAft>
                <a:spcPct val="0"/>
              </a:spcAft>
              <a:tabLst/>
            </a:pPr>
            <a:r>
              <a:rPr lang="nl-NL" sz="1100" b="1" dirty="0" err="1">
                <a:solidFill>
                  <a:srgbClr val="0070C0"/>
                </a:solidFill>
                <a:ea typeface="Calibri" pitchFamily="34" charset="0"/>
                <a:cs typeface="Arial" charset="0"/>
              </a:rPr>
              <a:t>Leerpad</a:t>
            </a:r>
            <a:r>
              <a:rPr lang="nl-NL" sz="1100" b="1" dirty="0">
                <a:solidFill>
                  <a:prstClr val="black"/>
                </a:solidFill>
                <a:ea typeface="Calibri" pitchFamily="34" charset="0"/>
                <a:cs typeface="Arial" charset="0"/>
              </a:rPr>
              <a:t>		         	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Maak een kaart van je wijk.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Ga op wijkschouw in je wijk. Neem de kaart, camera en het schouwboekje mee.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/>
              </a:rPr>
              <a:t>Zoek ten minste 5 plekken die je gaat beoordelen. Geef deze plekken aan op je kaart. </a:t>
            </a:r>
            <a:endParaRPr lang="nl-NL" sz="1200" dirty="0">
              <a:latin typeface="+mn-lt"/>
              <a:ea typeface="Calibri" pitchFamily="34" charset="0"/>
              <a:cs typeface="Arial" panose="020B0604020202020204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Maak een SWOT-analyse van de sociale en de fysieke kenmerken van je wijk.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/>
            </a:pPr>
            <a:r>
              <a:rPr lang="nl-NL" sz="1200" strike="sngStrike" dirty="0">
                <a:solidFill>
                  <a:schemeClr val="accent2"/>
                </a:solidFill>
                <a:latin typeface="+mn-lt"/>
                <a:ea typeface="Calibri" pitchFamily="34" charset="0"/>
                <a:cs typeface="Arial" panose="020B0604020202020204" pitchFamily="34" charset="0"/>
              </a:rPr>
              <a:t>Maak een lijst van maatregelen die de leefbaarheid in jouw wijk zouden vergroten. Geef aan welke organisaties verantwoordelijk zijn voor de maatregelen.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143231" y="3539951"/>
            <a:ext cx="4552379" cy="1237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100" b="1" dirty="0">
                <a:solidFill>
                  <a:schemeClr val="accent1"/>
                </a:solidFill>
              </a:rPr>
              <a:t>Bronnen</a:t>
            </a:r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100" dirty="0">
                <a:solidFill>
                  <a:prstClr val="black"/>
                </a:solidFill>
                <a:hlinkClick r:id="rId3"/>
              </a:rPr>
              <a:t>www.leefbarometer.nl</a:t>
            </a:r>
            <a:endParaRPr lang="nl-NL" sz="1100" dirty="0">
              <a:solidFill>
                <a:prstClr val="black"/>
              </a:solidFill>
            </a:endParaRPr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100" dirty="0">
                <a:solidFill>
                  <a:prstClr val="black"/>
                </a:solidFill>
                <a:hlinkClick r:id="rId4"/>
              </a:rPr>
              <a:t>http://www.buurtmonitor.nl/</a:t>
            </a:r>
            <a:endParaRPr lang="nl-NL" sz="1100" dirty="0">
              <a:solidFill>
                <a:prstClr val="black"/>
              </a:solidFill>
            </a:endParaRPr>
          </a:p>
          <a:p>
            <a:pPr marL="176213" indent="-176213" defTabSz="457200">
              <a:lnSpc>
                <a:spcPct val="80000"/>
              </a:lnSpc>
              <a:spcBef>
                <a:spcPct val="50000"/>
              </a:spcBef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Zoektermen: kwaliteitscatalogus, wijkschouw, fysieke en sociale kwaliteit, draagvlak, leefbaarheid, wijkmanagement, kwaliteit van de leefomgeving, woonomgeving.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143231" y="2784939"/>
            <a:ext cx="4552379" cy="594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NL" sz="1100" b="1" dirty="0">
                <a:solidFill>
                  <a:schemeClr val="accent1"/>
                </a:solidFill>
              </a:rPr>
              <a:t>Bijeenkomsten </a:t>
            </a:r>
          </a:p>
          <a:p>
            <a:pPr marL="0" indent="-1714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Les over de SWOT-analyse</a:t>
            </a:r>
          </a:p>
          <a:p>
            <a:pPr marL="0" indent="-17145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lang="nl-NL" sz="1200" dirty="0">
                <a:latin typeface="+mn-lt"/>
                <a:ea typeface="Calibri" pitchFamily="34" charset="0"/>
                <a:cs typeface="Arial" panose="020B0604020202020204" pitchFamily="34" charset="0"/>
              </a:rPr>
              <a:t>Les over de leefbaarheid van een wijk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143231" y="915544"/>
            <a:ext cx="4552379" cy="173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Samenwerken</a:t>
            </a:r>
            <a:r>
              <a:rPr lang="nl-NL" sz="11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Je wordt een groepje feedback </a:t>
            </a:r>
            <a:r>
              <a:rPr lang="nl-NL" sz="1200" dirty="0" err="1"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 geplaatst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nl-NL" sz="1200" dirty="0">
                <a:cs typeface="Arial" panose="020B0604020202020204" pitchFamily="34" charset="0"/>
              </a:rPr>
              <a:t>Beschrijf in je reflectieverslag hoe je het feedback geven ervaren hebt. </a:t>
            </a:r>
          </a:p>
          <a:p>
            <a:pPr lvl="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nl-NL" sz="1200" dirty="0"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200" dirty="0">
                <a:cs typeface="Arial" panose="020B0604020202020204" pitchFamily="34" charset="0"/>
              </a:rPr>
              <a:t>Deadline product: 14 september 2020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l="21805" r="10840"/>
          <a:stretch/>
        </p:blipFill>
        <p:spPr>
          <a:xfrm>
            <a:off x="1349233" y="874590"/>
            <a:ext cx="299335" cy="4124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7255" y="2003848"/>
            <a:ext cx="263290" cy="32130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2285" y="4589597"/>
            <a:ext cx="266283" cy="41630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3194" y="949276"/>
            <a:ext cx="385812" cy="26305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9946" y="3544544"/>
            <a:ext cx="299225" cy="290796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10"/>
          <a:srcRect l="17050" t="33024" r="61669" b="30375"/>
          <a:stretch/>
        </p:blipFill>
        <p:spPr>
          <a:xfrm>
            <a:off x="6727566" y="2784939"/>
            <a:ext cx="269390" cy="260485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8731623" y="415987"/>
            <a:ext cx="410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NL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Wanneer is een wijk leefbaar?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75008" cy="91554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4697" y="4886286"/>
            <a:ext cx="2572735" cy="156071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3231" y="5133245"/>
            <a:ext cx="1786283" cy="118882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6371420" y="637723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1400" dirty="0">
                <a:solidFill>
                  <a:prstClr val="black"/>
                </a:solidFill>
                <a:latin typeface="Arial" charset="0"/>
                <a:cs typeface="Arial" charset="0"/>
              </a:rPr>
              <a:t>Iedereen wil een leefbare woonomgeving, wat betekent dat in jouw wijk?</a:t>
            </a:r>
          </a:p>
        </p:txBody>
      </p:sp>
    </p:spTree>
    <p:extLst>
      <p:ext uri="{BB962C8B-B14F-4D97-AF65-F5344CB8AC3E}">
        <p14:creationId xmlns:p14="http://schemas.microsoft.com/office/powerpoint/2010/main" val="279329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4720EEC-13AD-4C98-BC87-8CD183BCC7D9}"/>
              </a:ext>
            </a:extLst>
          </p:cNvPr>
          <p:cNvSpPr txBox="1"/>
          <p:nvPr/>
        </p:nvSpPr>
        <p:spPr>
          <a:xfrm>
            <a:off x="729464" y="1017141"/>
            <a:ext cx="8640566" cy="163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1A5F55-8983-466D-A711-16C43613F383}"/>
              </a:ext>
            </a:extLst>
          </p:cNvPr>
          <p:cNvSpPr txBox="1"/>
          <p:nvPr/>
        </p:nvSpPr>
        <p:spPr>
          <a:xfrm>
            <a:off x="1222625" y="1148525"/>
            <a:ext cx="7900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Hoe is de Wijkschouw gegaan? 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87192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6011FE2-148C-4083-8A98-83B5349BC931}"/>
              </a:ext>
            </a:extLst>
          </p:cNvPr>
          <p:cNvSpPr txBox="1">
            <a:spLocks/>
          </p:cNvSpPr>
          <p:nvPr/>
        </p:nvSpPr>
        <p:spPr>
          <a:xfrm>
            <a:off x="927880" y="1378136"/>
            <a:ext cx="8860565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800" b="1" dirty="0">
                <a:solidFill>
                  <a:srgbClr val="7030A0"/>
                </a:solidFill>
              </a:rPr>
              <a:t>de SWOT analyse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5198314-1198-4380-B55A-2D3E8B6E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12" y="783529"/>
            <a:ext cx="6538008" cy="525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5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</a:t>
            </a:r>
            <a:r>
              <a:rPr lang="nl-NL" sz="4000" b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 </a:t>
            </a:r>
            <a:endParaRPr lang="nl-NL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82916" y="304056"/>
            <a:ext cx="5338936" cy="1252736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nl-NL" sz="6000"/>
              <a:t>SWOT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A62E088-A4E9-488E-A0E3-E1529D2BC135}"/>
              </a:ext>
            </a:extLst>
          </p:cNvPr>
          <p:cNvSpPr/>
          <p:nvPr/>
        </p:nvSpPr>
        <p:spPr>
          <a:xfrm>
            <a:off x="1448656" y="1338914"/>
            <a:ext cx="98337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prstClr val="black"/>
                </a:solidFill>
              </a:rPr>
              <a:t>Sterktes: </a:t>
            </a:r>
            <a:r>
              <a:rPr lang="nl-NL" sz="2000" dirty="0">
                <a:solidFill>
                  <a:prstClr val="black"/>
                </a:solidFill>
              </a:rPr>
              <a:t>De sterke punten van de leefbaarheid van de wijk &gt; wat is goed?</a:t>
            </a:r>
          </a:p>
          <a:p>
            <a:endParaRPr lang="nl-NL" sz="2000" b="1" dirty="0">
              <a:solidFill>
                <a:prstClr val="black"/>
              </a:solidFill>
            </a:endParaRPr>
          </a:p>
          <a:p>
            <a:r>
              <a:rPr lang="nl-NL" sz="2000" b="1" dirty="0">
                <a:solidFill>
                  <a:prstClr val="black"/>
                </a:solidFill>
              </a:rPr>
              <a:t>Zwaktes: </a:t>
            </a:r>
            <a:r>
              <a:rPr lang="nl-NL" sz="2000" dirty="0">
                <a:solidFill>
                  <a:prstClr val="black"/>
                </a:solidFill>
              </a:rPr>
              <a:t> De zwakke punten van de leefbaarheid van de wijk &gt; wat is niet (zo) goed?</a:t>
            </a:r>
          </a:p>
          <a:p>
            <a:endParaRPr lang="nl-NL" sz="2000" b="1" dirty="0">
              <a:solidFill>
                <a:prstClr val="black"/>
              </a:solidFill>
            </a:endParaRPr>
          </a:p>
          <a:p>
            <a:r>
              <a:rPr lang="nl-NL" sz="2000" b="1" dirty="0">
                <a:solidFill>
                  <a:prstClr val="black"/>
                </a:solidFill>
              </a:rPr>
              <a:t>Kansen: </a:t>
            </a:r>
            <a:r>
              <a:rPr lang="nl-NL" sz="2000" dirty="0">
                <a:solidFill>
                  <a:prstClr val="black"/>
                </a:solidFill>
              </a:rPr>
              <a:t>De kansen voor de leefbaarheid van de wijk &gt; waar zitten de mogelijkheden?</a:t>
            </a:r>
          </a:p>
          <a:p>
            <a:endParaRPr lang="nl-NL" sz="2000" b="1" dirty="0">
              <a:solidFill>
                <a:prstClr val="black"/>
              </a:solidFill>
            </a:endParaRPr>
          </a:p>
          <a:p>
            <a:r>
              <a:rPr lang="nl-NL" sz="2000" b="1" dirty="0">
                <a:solidFill>
                  <a:prstClr val="black"/>
                </a:solidFill>
              </a:rPr>
              <a:t>Bedreigingen: </a:t>
            </a:r>
            <a:r>
              <a:rPr lang="nl-NL" sz="2000" dirty="0">
                <a:solidFill>
                  <a:prstClr val="black"/>
                </a:solidFill>
              </a:rPr>
              <a:t>De bedreigingen voor de leefbaarheid van de wijk &gt; waar zit gevaar in?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088309-87B2-43DE-AECB-1A7B2A166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862" y="3675580"/>
            <a:ext cx="3037840" cy="30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2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 SWOT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71" y="1061494"/>
            <a:ext cx="7587369" cy="384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964A04A9-3CA6-4E8F-904B-D51FA5E6C1D7}"/>
              </a:ext>
            </a:extLst>
          </p:cNvPr>
          <p:cNvSpPr/>
          <p:nvPr/>
        </p:nvSpPr>
        <p:spPr>
          <a:xfrm rot="1378692">
            <a:off x="9015783" y="3732471"/>
            <a:ext cx="3114993" cy="2938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Begin aan de SWOT van je eigen wijk! </a:t>
            </a:r>
          </a:p>
        </p:txBody>
      </p:sp>
    </p:spTree>
    <p:extLst>
      <p:ext uri="{BB962C8B-B14F-4D97-AF65-F5344CB8AC3E}">
        <p14:creationId xmlns:p14="http://schemas.microsoft.com/office/powerpoint/2010/main" val="70825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B402E71-95E5-4235-970D-464F6D2435CE}"/>
              </a:ext>
            </a:extLst>
          </p:cNvPr>
          <p:cNvSpPr txBox="1"/>
          <p:nvPr/>
        </p:nvSpPr>
        <p:spPr>
          <a:xfrm>
            <a:off x="1253447" y="1160980"/>
            <a:ext cx="897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Feitelijke informatie toevoegen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314346-0FBB-41F7-BFBF-F440B7A87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099" y="2054830"/>
            <a:ext cx="7406526" cy="416617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8E35D43-AA68-4A33-8390-EC78C45E2077}"/>
              </a:ext>
            </a:extLst>
          </p:cNvPr>
          <p:cNvSpPr/>
          <p:nvPr/>
        </p:nvSpPr>
        <p:spPr>
          <a:xfrm>
            <a:off x="9307538" y="946185"/>
            <a:ext cx="2289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Lemon </a:t>
            </a:r>
          </a:p>
        </p:txBody>
      </p:sp>
    </p:spTree>
    <p:extLst>
      <p:ext uri="{BB962C8B-B14F-4D97-AF65-F5344CB8AC3E}">
        <p14:creationId xmlns:p14="http://schemas.microsoft.com/office/powerpoint/2010/main" val="3254646729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1_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3.xml><?xml version="1.0" encoding="utf-8"?>
<a:theme xmlns:a="http://schemas.openxmlformats.org/drawingml/2006/main" name="2_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4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4E5114-2440-482A-9278-0E95E932B6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FECF8A-16C7-4412-9DB3-9D2E26153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BE53CA-49B4-4DC4-8F43-20FFB1BD2F35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47a28104-336f-447d-946e-e305ac2bcd47"/>
    <ds:schemaRef ds:uri="34354c1b-6b8c-435b-ad50-990538c19557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762</Words>
  <Application>Microsoft Office PowerPoint</Application>
  <PresentationFormat>Breedbeeld</PresentationFormat>
  <Paragraphs>107</Paragraphs>
  <Slides>14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RO Sans</vt:lpstr>
      <vt:lpstr>Helicon thema</vt:lpstr>
      <vt:lpstr>1_Helicon thema</vt:lpstr>
      <vt:lpstr>2_Helicon thema</vt:lpstr>
      <vt:lpstr>1_Office-thema</vt:lpstr>
      <vt:lpstr>Stad&amp;Wijk</vt:lpstr>
      <vt:lpstr>Waar gaat het ook alweer over bij Stad en Wijk?!   Even puzzelen! </vt:lpstr>
      <vt:lpstr>Inhoud van deze les:</vt:lpstr>
      <vt:lpstr>PowerPoint-presentatie</vt:lpstr>
      <vt:lpstr>PowerPoint-presentatie</vt:lpstr>
      <vt:lpstr>PowerPoint-presentatie</vt:lpstr>
      <vt:lpstr>  </vt:lpstr>
      <vt:lpstr>Voorbeeld SWOT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Stad&amp;Wijk</dc:title>
  <dc:creator>Marieke Drabbe</dc:creator>
  <cp:lastModifiedBy>Pascalle Cup</cp:lastModifiedBy>
  <cp:revision>16</cp:revision>
  <dcterms:created xsi:type="dcterms:W3CDTF">2016-09-06T10:08:21Z</dcterms:created>
  <dcterms:modified xsi:type="dcterms:W3CDTF">2020-09-15T08:02:46Z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